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77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73" r:id="rId11"/>
    <p:sldId id="369" r:id="rId12"/>
    <p:sldId id="370" r:id="rId13"/>
    <p:sldId id="376" r:id="rId14"/>
    <p:sldId id="371" r:id="rId15"/>
    <p:sldId id="347" r:id="rId16"/>
    <p:sldId id="344" r:id="rId17"/>
    <p:sldId id="372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689E-BF25-459B-AC17-D0F562D79EC2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41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14.05.2025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1" name="Picture 25" descr="D:\Академия управления\2025\ЗДОРОВАЯ НАЦИЯ\info_map_2_1x.jp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4" r="13136"/>
          <a:stretch/>
        </p:blipFill>
        <p:spPr bwMode="auto">
          <a:xfrm>
            <a:off x="-61052" y="-2"/>
            <a:ext cx="4128995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491880" y="630458"/>
            <a:ext cx="5245364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16607" y="937206"/>
            <a:ext cx="441216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ЗДОРОВАЯ НАЦИЯ </a:t>
            </a:r>
            <a:b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КАК ОСНОВА РАЗВИТИЯ БЕЛАРУСИ</a:t>
            </a:r>
            <a:endParaRPr kumimoji="0" lang="ru-RU" sz="3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306723" y="421124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Единый день </a:t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информирования населения </a:t>
            </a:r>
            <a: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2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ru-RU" sz="23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27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2025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utoShape 4" descr="Бежим вместе! Минский полумарафон 2023 года пройдёт 10 сентября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AutoShape 6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AutoShape 8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AutoShape 10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AutoShape 12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AutoShape 14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AutoShape 16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utoShape 18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AutoShape 20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22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24" descr="https://obzoor.by/wp-content/webp-express/webp-images/uploads/2023/08/info_map_2_1x.jpg.webp"/>
          <p:cNvSpPr>
            <a:spLocks noChangeAspect="1" noChangeArrowheads="1"/>
          </p:cNvSpPr>
          <p:nvPr/>
        </p:nvSpPr>
        <p:spPr bwMode="auto">
          <a:xfrm>
            <a:off x="2289175" y="1989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88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1600" y="375506"/>
            <a:ext cx="7200800" cy="82809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331640" y="55871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МЕДИЦИНСКАЯ СИСТЕМА БЕЛАРУСИ (2024 ГОД)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819118"/>
            <a:ext cx="26642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МЕДИЦИНСКАЯ ИНФРАСТРУКТУРА</a:t>
            </a:r>
          </a:p>
          <a:p>
            <a:r>
              <a:rPr lang="ru-RU" sz="2000" b="1" dirty="0" smtClean="0"/>
              <a:t>553</a:t>
            </a:r>
            <a:r>
              <a:rPr lang="ru-RU" sz="1600" dirty="0"/>
              <a:t> </a:t>
            </a:r>
            <a:r>
              <a:rPr lang="ru-RU" sz="1600" dirty="0" smtClean="0"/>
              <a:t>больницы</a:t>
            </a:r>
            <a:endParaRPr lang="ru-RU" sz="1600" dirty="0"/>
          </a:p>
          <a:p>
            <a:r>
              <a:rPr lang="ru-RU" sz="2000" b="1" dirty="0"/>
              <a:t>1 394</a:t>
            </a:r>
            <a:r>
              <a:rPr lang="ru-RU" sz="1600" dirty="0"/>
              <a:t> поликлиники и амбулатории</a:t>
            </a:r>
          </a:p>
          <a:p>
            <a:r>
              <a:rPr lang="ru-RU" sz="2000" b="1" dirty="0"/>
              <a:t>69 783</a:t>
            </a:r>
            <a:r>
              <a:rPr lang="ru-RU" sz="1600" dirty="0"/>
              <a:t> </a:t>
            </a:r>
            <a:r>
              <a:rPr lang="ru-RU" sz="1600" dirty="0" smtClean="0"/>
              <a:t>койки </a:t>
            </a:r>
            <a:r>
              <a:rPr lang="ru-RU" sz="1600" dirty="0"/>
              <a:t>краткосрочного пребывания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9872" y="2819118"/>
            <a:ext cx="266429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МЕДИЦИНСКИЕ КАДРЫ</a:t>
            </a:r>
            <a:endParaRPr lang="ru-RU" dirty="0" smtClean="0"/>
          </a:p>
          <a:p>
            <a:r>
              <a:rPr lang="ru-RU" sz="2000" b="1" dirty="0" smtClean="0"/>
              <a:t>41 </a:t>
            </a:r>
            <a:r>
              <a:rPr lang="ru-RU" sz="2000" b="1" dirty="0"/>
              <a:t>467</a:t>
            </a:r>
            <a:r>
              <a:rPr lang="ru-RU" sz="1600" dirty="0"/>
              <a:t> практикующих врачей</a:t>
            </a:r>
          </a:p>
          <a:p>
            <a:r>
              <a:rPr lang="ru-RU" sz="2000" b="1" dirty="0"/>
              <a:t>111 448</a:t>
            </a:r>
            <a:r>
              <a:rPr lang="ru-RU" sz="1600" dirty="0"/>
              <a:t> средних медработников</a:t>
            </a:r>
          </a:p>
          <a:p>
            <a:r>
              <a:rPr lang="ru-RU" sz="1200" i="1" dirty="0"/>
              <a:t>Обеспеченность </a:t>
            </a:r>
            <a:r>
              <a:rPr lang="ru-RU" sz="1200" i="1" dirty="0" smtClean="0"/>
              <a:t>данными категориями работников выше</a:t>
            </a:r>
            <a:r>
              <a:rPr lang="ru-RU" sz="1200" i="1" dirty="0"/>
              <a:t>, чем в Швейцарии</a:t>
            </a:r>
            <a:r>
              <a:rPr lang="ru-RU" sz="1200" i="1" dirty="0" smtClean="0"/>
              <a:t>, Болгарии, Литве, Нидерландах, </a:t>
            </a:r>
            <a:r>
              <a:rPr lang="ru-RU" sz="1200" i="1" dirty="0"/>
              <a:t>Австрии и </a:t>
            </a:r>
            <a:r>
              <a:rPr lang="ru-RU" sz="1200" i="1" dirty="0" smtClean="0"/>
              <a:t>Исландии</a:t>
            </a:r>
            <a:endParaRPr lang="ru-RU" sz="1200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408812" y="2809311"/>
            <a:ext cx="21236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ДОСТУПНОСТЬ МЕДИЦИНЫ</a:t>
            </a:r>
            <a:endParaRPr lang="ru-RU" dirty="0" smtClean="0"/>
          </a:p>
          <a:p>
            <a:r>
              <a:rPr lang="ru-RU" sz="1600" dirty="0" smtClean="0"/>
              <a:t>гражданам обеспечен </a:t>
            </a:r>
            <a:r>
              <a:rPr lang="ru-RU" sz="2000" b="1" dirty="0" smtClean="0"/>
              <a:t>100%</a:t>
            </a:r>
            <a:r>
              <a:rPr lang="ru-RU" dirty="0"/>
              <a:t> </a:t>
            </a:r>
            <a:r>
              <a:rPr lang="ru-RU" sz="1600" dirty="0" smtClean="0"/>
              <a:t>доступ к </a:t>
            </a:r>
            <a:r>
              <a:rPr lang="ru-RU" sz="1600" dirty="0" err="1" smtClean="0"/>
              <a:t>медуслугам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577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652120" y="1522433"/>
            <a:ext cx="3312368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sz="1400" dirty="0" smtClean="0">
                <a:solidFill>
                  <a:schemeClr val="bg1"/>
                </a:solidFill>
              </a:rPr>
              <a:t>Строительные работы проводятся на </a:t>
            </a:r>
            <a:r>
              <a:rPr lang="ru-RU" sz="2000" b="1" dirty="0" smtClean="0">
                <a:solidFill>
                  <a:schemeClr val="bg1"/>
                </a:solidFill>
              </a:rPr>
              <a:t>166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400" dirty="0" smtClean="0">
                <a:solidFill>
                  <a:schemeClr val="bg1"/>
                </a:solidFill>
              </a:rPr>
              <a:t>объектах </a:t>
            </a:r>
            <a:r>
              <a:rPr lang="ru-RU" sz="1400" dirty="0">
                <a:solidFill>
                  <a:schemeClr val="bg1"/>
                </a:solidFill>
              </a:rPr>
              <a:t>в рамках </a:t>
            </a:r>
            <a:r>
              <a:rPr lang="ru-RU" sz="1400" dirty="0" smtClean="0">
                <a:solidFill>
                  <a:schemeClr val="bg1"/>
                </a:solidFill>
              </a:rPr>
              <a:t>Госпрограммы</a:t>
            </a:r>
            <a:r>
              <a:rPr lang="ru-RU" sz="1400" dirty="0">
                <a:solidFill>
                  <a:schemeClr val="bg1"/>
                </a:solidFill>
              </a:rPr>
              <a:t> «Здоровье народа и демографическая безопасность</a:t>
            </a:r>
            <a:r>
              <a:rPr lang="ru-RU" sz="1400" dirty="0" smtClean="0">
                <a:solidFill>
                  <a:schemeClr val="bg1"/>
                </a:solidFill>
              </a:rPr>
              <a:t>»</a:t>
            </a:r>
            <a:endParaRPr lang="en-US" sz="14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solidFill>
                  <a:schemeClr val="bg1"/>
                </a:solidFill>
              </a:rPr>
              <a:t/>
            </a:r>
            <a:br>
              <a:rPr lang="ru-RU" sz="1600" dirty="0">
                <a:solidFill>
                  <a:schemeClr val="bg1"/>
                </a:solidFill>
              </a:rPr>
            </a:br>
            <a:r>
              <a:rPr lang="ru-RU" sz="1600" b="1" dirty="0" smtClean="0">
                <a:solidFill>
                  <a:schemeClr val="bg1"/>
                </a:solidFill>
              </a:rPr>
              <a:t>КЛЮЧЕВЫЕ ПРОЕКТЫ:</a:t>
            </a:r>
            <a:endParaRPr lang="ru-RU" sz="16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 smtClean="0">
                <a:solidFill>
                  <a:schemeClr val="bg1"/>
                </a:solidFill>
              </a:rPr>
              <a:t>Реконструкция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  <a:r>
              <a:rPr lang="ru-RU" sz="1600" b="1" dirty="0">
                <a:solidFill>
                  <a:schemeClr val="bg1"/>
                </a:solidFill>
              </a:rPr>
              <a:t>РНПЦ детской онкологии, иммунологии и гематологии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smtClean="0">
                <a:solidFill>
                  <a:schemeClr val="bg1"/>
                </a:solidFill>
              </a:rPr>
              <a:t>Реконструкция </a:t>
            </a:r>
            <a:r>
              <a:rPr lang="ru-RU" sz="1600" b="1" dirty="0" smtClean="0">
                <a:solidFill>
                  <a:schemeClr val="bg1"/>
                </a:solidFill>
              </a:rPr>
              <a:t>Республиканской </a:t>
            </a:r>
            <a:r>
              <a:rPr lang="ru-RU" sz="1600" b="1" dirty="0">
                <a:solidFill>
                  <a:schemeClr val="bg1"/>
                </a:solidFill>
              </a:rPr>
              <a:t>клинической больницы медицинской реабилитации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</a:pPr>
            <a:r>
              <a:rPr lang="ru-RU" sz="1600" dirty="0">
                <a:solidFill>
                  <a:schemeClr val="bg1"/>
                </a:solidFill>
              </a:rPr>
              <a:t>Обновление медучреждений в </a:t>
            </a:r>
            <a:r>
              <a:rPr lang="ru-RU" sz="1600" b="1" dirty="0">
                <a:solidFill>
                  <a:schemeClr val="bg1"/>
                </a:solidFill>
              </a:rPr>
              <a:t>Брестской, Витебской и Гродненской областях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52120" y="349771"/>
            <a:ext cx="33123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МОДЕРНИЗАЦИЯ МЕДИЦИНСКОЙ ИНФРАСТРУКТУРЫ</a:t>
            </a:r>
          </a:p>
          <a:p>
            <a:r>
              <a:rPr lang="ru-RU" sz="17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(2025 ГОД)</a:t>
            </a:r>
            <a:endParaRPr lang="ru-RU" sz="1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73228" y="2785293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490666" y="372387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90666" y="436168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47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9844" y="483517"/>
            <a:ext cx="4879876" cy="117930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37939" y="2746306"/>
            <a:ext cx="4176464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2025 год запланировано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оснащение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учреждений здравоохранения еще </a:t>
            </a:r>
            <a:endParaRPr 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114 </a:t>
            </a:r>
            <a:r>
              <a:rPr lang="ru-RU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единицами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высокотехнологичного медицинского оборудования.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48312" y="693325"/>
            <a:ext cx="3456385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smtClean="0">
                <a:solidFill>
                  <a:schemeClr val="bg1"/>
                </a:solidFill>
              </a:rPr>
              <a:t>НА СЕГОДНЯШНИЙ ДЕНЬ ПАРК ВЫСОКОТЕХНОЛОГИЧНОГО ОБОРУДОВАНИЯ СОСТАВЛЯЕТ </a:t>
            </a:r>
            <a:r>
              <a:rPr lang="ru-RU" sz="3000" b="1" dirty="0" smtClean="0">
                <a:solidFill>
                  <a:schemeClr val="bg1"/>
                </a:solidFill>
              </a:rPr>
              <a:t>311 ЕДИНИЦ</a:t>
            </a:r>
            <a:endParaRPr lang="ru-RU" sz="30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76553" y="2283718"/>
            <a:ext cx="312814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Компьютерные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томографы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170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Магнитно-резонансные томографы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64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err="1" smtClean="0">
                <a:solidFill>
                  <a:schemeClr val="bg1"/>
                </a:solidFill>
              </a:rPr>
              <a:t>Ангиографы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- </a:t>
            </a:r>
            <a:r>
              <a:rPr lang="ru-RU" sz="2200" b="1" dirty="0" smtClean="0">
                <a:solidFill>
                  <a:schemeClr val="bg1"/>
                </a:solidFill>
              </a:rPr>
              <a:t>52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Линейные </a:t>
            </a:r>
            <a:r>
              <a:rPr lang="ru-RU" dirty="0">
                <a:solidFill>
                  <a:schemeClr val="bg1"/>
                </a:solidFill>
              </a:rPr>
              <a:t>ускорители - </a:t>
            </a:r>
            <a:r>
              <a:rPr lang="ru-RU" sz="2200" b="1" dirty="0" smtClean="0">
                <a:solidFill>
                  <a:schemeClr val="bg1"/>
                </a:solidFill>
              </a:rPr>
              <a:t>25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03451" y="240884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03451" y="304615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698764" y="3683467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97670" y="402282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37939" y="589986"/>
            <a:ext cx="4146859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ПЛАНОВОЕ ОСНАЩЕНИЕ ВЫСОКОТЕХНОЛОГИЧНЫМ ОБОРУДОВАНИЕМ ВСЕХ ТЕРРИТОРИЙ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190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159732" y="870569"/>
            <a:ext cx="1440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182C7F"/>
                </a:solidFill>
              </a:rPr>
              <a:t>1 800</a:t>
            </a:r>
            <a:endParaRPr lang="ru-RU" sz="4000" b="1" dirty="0"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48312" y="483518"/>
            <a:ext cx="34563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БЕЛОРУССКАЯ ФАРМАЦЕВТИКА </a:t>
            </a:r>
            <a:b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2024 ГОДУ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876553" y="2283718"/>
            <a:ext cx="312814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Зарегистрировано </a:t>
            </a: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67 </a:t>
            </a:r>
            <a:r>
              <a:rPr lang="ru-RU" sz="2000" b="1" dirty="0">
                <a:solidFill>
                  <a:schemeClr val="bg1"/>
                </a:solidFill>
              </a:rPr>
              <a:t>новых </a:t>
            </a:r>
            <a:r>
              <a:rPr lang="ru-RU" sz="2000" b="1" dirty="0" smtClean="0">
                <a:solidFill>
                  <a:schemeClr val="bg1"/>
                </a:solidFill>
              </a:rPr>
              <a:t>препаратов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r>
              <a:rPr lang="ru-RU" sz="2000" b="1" dirty="0">
                <a:solidFill>
                  <a:schemeClr val="bg1"/>
                </a:solidFill>
              </a:rPr>
              <a:t>50%</a:t>
            </a:r>
            <a:r>
              <a:rPr lang="ru-RU" sz="2000" dirty="0">
                <a:solidFill>
                  <a:schemeClr val="bg1"/>
                </a:solidFill>
              </a:rPr>
              <a:t> рынка - доля отечественных </a:t>
            </a:r>
            <a:r>
              <a:rPr lang="ru-RU" sz="2000" dirty="0" smtClean="0">
                <a:solidFill>
                  <a:schemeClr val="bg1"/>
                </a:solidFill>
              </a:rPr>
              <a:t>лекарств в стоимостном выражении </a:t>
            </a:r>
            <a:r>
              <a:rPr lang="ru-RU" sz="1700" i="1" dirty="0" smtClean="0">
                <a:solidFill>
                  <a:schemeClr val="bg1"/>
                </a:solidFill>
              </a:rPr>
              <a:t>(</a:t>
            </a:r>
            <a:r>
              <a:rPr lang="ru-RU" sz="1700" b="1" i="1" dirty="0" smtClean="0">
                <a:solidFill>
                  <a:schemeClr val="bg1"/>
                </a:solidFill>
              </a:rPr>
              <a:t>самый высокий </a:t>
            </a:r>
            <a:r>
              <a:rPr lang="ru-RU" sz="1700" i="1" dirty="0">
                <a:solidFill>
                  <a:schemeClr val="bg1"/>
                </a:solidFill>
              </a:rPr>
              <a:t>показатель </a:t>
            </a:r>
            <a:r>
              <a:rPr lang="ru-RU" sz="1700" i="1" dirty="0" smtClean="0">
                <a:solidFill>
                  <a:schemeClr val="bg1"/>
                </a:solidFill>
              </a:rPr>
              <a:t>в сравнении с сопредельными странами)</a:t>
            </a:r>
            <a:endParaRPr lang="ru-RU" sz="1700" i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03451" y="240884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03451" y="333509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195736" y="1443251"/>
            <a:ext cx="2808312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0A0A7C"/>
                </a:solidFill>
              </a:rPr>
              <a:t>наименований лекарственных </a:t>
            </a:r>
            <a:r>
              <a:rPr lang="ru-RU" sz="2000" dirty="0" smtClean="0">
                <a:solidFill>
                  <a:srgbClr val="0A0A7C"/>
                </a:solidFill>
              </a:rPr>
              <a:t>средств</a:t>
            </a:r>
            <a:endParaRPr lang="ru-RU" sz="2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87724" y="3003798"/>
            <a:ext cx="29163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A0A7C"/>
                </a:solidFill>
              </a:rPr>
              <a:t> </a:t>
            </a:r>
            <a:r>
              <a:rPr lang="ru-RU" sz="3000" b="1" dirty="0" smtClean="0">
                <a:solidFill>
                  <a:srgbClr val="0A0A7C"/>
                </a:solidFill>
              </a:rPr>
              <a:t>более</a:t>
            </a:r>
            <a:r>
              <a:rPr lang="ru-RU" sz="4000" b="1" dirty="0" smtClean="0">
                <a:solidFill>
                  <a:srgbClr val="0A0A7C"/>
                </a:solidFill>
              </a:rPr>
              <a:t> 760</a:t>
            </a:r>
            <a:endParaRPr lang="ru-RU" sz="4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95736" y="3535287"/>
            <a:ext cx="302433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2000" dirty="0">
                <a:solidFill>
                  <a:srgbClr val="0A0A7C"/>
                </a:solidFill>
              </a:rPr>
              <a:t>препаратов </a:t>
            </a:r>
            <a:r>
              <a:rPr lang="ru-RU" sz="2000" dirty="0" smtClean="0">
                <a:solidFill>
                  <a:srgbClr val="0A0A7C"/>
                </a:solidFill>
              </a:rPr>
              <a:t/>
            </a:r>
            <a:br>
              <a:rPr lang="ru-RU" sz="2000" dirty="0" smtClean="0">
                <a:solidFill>
                  <a:srgbClr val="0A0A7C"/>
                </a:solidFill>
              </a:rPr>
            </a:br>
            <a:r>
              <a:rPr lang="ru-RU" sz="2000" dirty="0" smtClean="0">
                <a:solidFill>
                  <a:srgbClr val="0A0A7C"/>
                </a:solidFill>
              </a:rPr>
              <a:t>производится холдингом</a:t>
            </a:r>
            <a:endParaRPr lang="ru-RU" sz="20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97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12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81462" y="483518"/>
            <a:ext cx="540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rgbClr val="0A0A7C"/>
                </a:solidFill>
              </a:rPr>
              <a:t>ТУРИСТИЧЕСКИЕ ПРЕДПОЧТЕНИЯ БЕЛОРУСОВ (2024 Г.)</a:t>
            </a:r>
            <a:endParaRPr lang="ru-RU" sz="2500" b="1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45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334144" y="2355726"/>
            <a:ext cx="3894040" cy="83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ru-RU" sz="2000" b="1" dirty="0"/>
              <a:t>Санаторно-курортный комплекс Беларуси состоит из </a:t>
            </a:r>
            <a:r>
              <a:rPr lang="ru-RU" sz="2500" b="1" dirty="0"/>
              <a:t>287</a:t>
            </a:r>
            <a:r>
              <a:rPr lang="ru-RU" sz="2000" b="1" dirty="0"/>
              <a:t> организаций оздоровления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699792" y="440474"/>
            <a:ext cx="5942034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500" b="1" dirty="0" smtClean="0">
                <a:solidFill>
                  <a:srgbClr val="0A0A7C"/>
                </a:solidFill>
              </a:rPr>
              <a:t>Лечебно-оздоровительный комплекс Беларуси представлен санаторно-курортными и оздоровительными организациями </a:t>
            </a:r>
            <a:endParaRPr lang="ru-RU" sz="2500" b="1" dirty="0">
              <a:solidFill>
                <a:srgbClr val="0A0A7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435846"/>
            <a:ext cx="4392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97 санаторно-курортных организаций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на </a:t>
            </a:r>
            <a:r>
              <a:rPr lang="ru-RU" i="1" dirty="0"/>
              <a:t>27,7 тыс. мест</a:t>
            </a:r>
            <a:br>
              <a:rPr lang="ru-RU" i="1" dirty="0"/>
            </a:br>
            <a:r>
              <a:rPr lang="ru-RU" i="1" dirty="0" smtClean="0"/>
              <a:t>190 </a:t>
            </a:r>
            <a:r>
              <a:rPr lang="ru-RU" i="1" dirty="0"/>
              <a:t>оздоровительных организаций 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на </a:t>
            </a:r>
            <a:r>
              <a:rPr lang="ru-RU" i="1" dirty="0"/>
              <a:t>33,3 тыс. мест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 rot="10800000">
            <a:off x="764604" y="3550162"/>
            <a:ext cx="206996" cy="2457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764603" y="4062781"/>
            <a:ext cx="206997" cy="2457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8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6" y="-6762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776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804545" y="633050"/>
            <a:ext cx="3159943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>
                <a:solidFill>
                  <a:schemeClr val="bg1"/>
                </a:solidFill>
              </a:rPr>
              <a:t>В 2024 году </a:t>
            </a:r>
            <a:r>
              <a:rPr lang="ru-RU" sz="1900" b="1" dirty="0">
                <a:solidFill>
                  <a:schemeClr val="bg1"/>
                </a:solidFill>
              </a:rPr>
              <a:t>бесплатными или удешевленными</a:t>
            </a:r>
            <a:r>
              <a:rPr lang="ru-RU" sz="1900" dirty="0">
                <a:solidFill>
                  <a:schemeClr val="bg1"/>
                </a:solidFill>
              </a:rPr>
              <a:t> путевками были обеспечены </a:t>
            </a:r>
            <a:r>
              <a:rPr lang="ru-RU" sz="1900" b="1" dirty="0">
                <a:solidFill>
                  <a:schemeClr val="bg1"/>
                </a:solidFill>
              </a:rPr>
              <a:t>более 807 тыс. </a:t>
            </a:r>
            <a:r>
              <a:rPr lang="ru-RU" sz="1900" b="1" dirty="0" smtClean="0">
                <a:solidFill>
                  <a:schemeClr val="bg1"/>
                </a:solidFill>
              </a:rPr>
              <a:t>человек</a:t>
            </a:r>
            <a:r>
              <a:rPr lang="ru-RU" sz="1900" dirty="0" smtClean="0">
                <a:solidFill>
                  <a:schemeClr val="bg1"/>
                </a:solidFill>
              </a:rPr>
              <a:t> </a:t>
            </a:r>
          </a:p>
          <a:p>
            <a:endParaRPr lang="ru-RU" sz="1900" dirty="0">
              <a:solidFill>
                <a:schemeClr val="bg1"/>
              </a:solidFill>
            </a:endParaRPr>
          </a:p>
          <a:p>
            <a:r>
              <a:rPr lang="ru-RU" sz="1900" b="1" dirty="0">
                <a:solidFill>
                  <a:schemeClr val="bg1"/>
                </a:solidFill>
              </a:rPr>
              <a:t>Около половины всего детского населения</a:t>
            </a:r>
            <a:r>
              <a:rPr lang="ru-RU" sz="1900" dirty="0">
                <a:solidFill>
                  <a:schemeClr val="bg1"/>
                </a:solidFill>
              </a:rPr>
              <a:t> Республики Беларусь (более 728 тыс. детей) в 2024 году были охвачены лечебно-оздоровительными </a:t>
            </a:r>
            <a:r>
              <a:rPr lang="ru-RU" sz="1900" dirty="0" smtClean="0">
                <a:solidFill>
                  <a:schemeClr val="bg1"/>
                </a:solidFill>
              </a:rPr>
              <a:t>услугами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31443" y="771550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631443" y="250772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601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411510"/>
            <a:ext cx="4415801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3108" y="658765"/>
            <a:ext cx="3886924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ОБЩЕРЕСПУБЛИКАНСКАЯ АКЦИЯ «ДАЙ ЛЕСУ НОВАЕ ЖЫЦЦЁ»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начало 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которой было положено в 2024 году Президентом Республики Беларусь </a:t>
            </a:r>
            <a:r>
              <a:rPr kumimoji="0" lang="ru-RU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уже второй год объединяет всех неравнодушных граждан, помогающих лесхозам восстановить белорусские </a:t>
            </a:r>
            <a:r>
              <a:rPr kumimoji="0" lang="ru-RU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леса</a:t>
            </a: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25813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0221" y="3291830"/>
            <a:ext cx="3886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2025 году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восстановлено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более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тыс. га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лесных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насаждений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высажено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около 40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саженцев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43608" y="3723878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4229569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3608" y="3705001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973108" y="3147814"/>
            <a:ext cx="37429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5220072" y="3579862"/>
            <a:ext cx="3779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текущем году мероприятие проходило под эгидой Года благоустройства и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80-летия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Победы советского народа </a:t>
            </a: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 </a:t>
            </a:r>
            <a:r>
              <a:rPr kumimoji="0" 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Великой Отечественной войне</a:t>
            </a:r>
            <a:endParaRPr kumimoji="0" lang="ru-RU" sz="1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932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2251319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96681" y="339502"/>
            <a:ext cx="8547320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МИРОВОМ РЕЙТИНГЕ ПО ИНДЕКСУ ЭКОЛОГИЧЕСКОЙ ЭФФЕКТИВНОСТИ 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(EPI, ENVIRONMENTAL PERFORMANCE INDEX) </a:t>
            </a:r>
            <a:b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поднялась на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32-е</a:t>
            </a: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место из </a:t>
            </a: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</a:t>
            </a:r>
            <a:r>
              <a:rPr lang="ru-RU" sz="22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стран мира (2024 год)</a:t>
            </a:r>
            <a:endParaRPr lang="ru-RU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5341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9844" y="-164554"/>
            <a:ext cx="9144000" cy="530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292080" y="0"/>
            <a:ext cx="385386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2209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68840" y="339502"/>
            <a:ext cx="3159943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ВОДНЫЕ РЕСУРСЫ БЕЛАРУСИ</a:t>
            </a:r>
          </a:p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Насчитывается свыше 20 тыс. водотоков и 10 тыс. озер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прудов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водохранилищ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Общая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площадь водных объектов – 4,6 тыс. км² (2,2% территории). Запасы воды – 61,2 млрд м³ (подземные – 2,3 млрд м³, поверхностные – 58,9 млрд м³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Используется незначительная их часть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3984596"/>
            <a:ext cx="50341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соответствует </a:t>
            </a:r>
            <a:r>
              <a:rPr lang="ru-RU" i="1" dirty="0"/>
              <a:t>среднеевропейскому </a:t>
            </a:r>
            <a:r>
              <a:rPr lang="ru-RU" i="1" dirty="0" smtClean="0"/>
              <a:t>уровню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064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616" y="829822"/>
            <a:ext cx="707825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Обеспечить мегаполис почти в два миллиона человек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артезианской 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водой – это величайший подвиг нашего поколения. Мало кто, да вообще я не знаю таких государств, которые бы с заботой о людях подошли к этому вопросу...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Это </a:t>
            </a:r>
            <a:r>
              <a:rPr kumimoji="0" lang="ru-RU" sz="25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большое </a:t>
            </a:r>
            <a:r>
              <a:rPr kumimoji="0" lang="ru-RU" sz="2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дело.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-236562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37145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0" b="1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6000" b="1" i="1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60264" y="3846155"/>
            <a:ext cx="64360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Участие в торжественном пуске артезианской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воды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из подземных источников для обеспечения водоснабжения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г.Минска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 января 2025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85015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45058" y="4803998"/>
            <a:ext cx="200206" cy="34913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2251319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39552" y="339502"/>
            <a:ext cx="5055439" cy="770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КАЧЕСТВЕННОЙ ПИТЬЕВОЙ ВОДОЙ В БЕЛАРУСИ</a:t>
            </a:r>
            <a:endParaRPr lang="ru-RU" sz="2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8464" y="1142324"/>
            <a:ext cx="527369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2016 года реализованы масштабные проекты по улучшению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водоснабжения</a:t>
            </a: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Построено 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1 432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станции обезжелезивания</a:t>
            </a:r>
          </a:p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Пробурено 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скважина</a:t>
            </a:r>
          </a:p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населенный пункт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переподключен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 централизованным системам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94449" y="210832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94449" y="246392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94449" y="2787774"/>
            <a:ext cx="144016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67482" y="3507854"/>
            <a:ext cx="2026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2024 ГОДА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9715" y="3874283"/>
            <a:ext cx="348822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</a:rPr>
              <a:t>99,2%</a:t>
            </a:r>
            <a:r>
              <a:rPr lang="ru-RU" dirty="0">
                <a:solidFill>
                  <a:schemeClr val="bg1"/>
                </a:solidFill>
              </a:rPr>
              <a:t> населения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8,4 млн человек) обеспечены качественной питьевой водой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098082" y="3507854"/>
            <a:ext cx="2255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ПЛАНЫ НА 2025 ГОД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10315" y="3942971"/>
            <a:ext cx="48541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Строительство дополнительных 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250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станций обезжелезивания (преимущественно в малых населенных пунктах)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79715" y="3435846"/>
            <a:ext cx="813411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3923928" y="3435846"/>
            <a:ext cx="0" cy="136815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7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64191" y="3192527"/>
            <a:ext cx="26642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жителей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старше 16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оценивают здоровье как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хорошее или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удовлетворительное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0790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339752" y="2649855"/>
            <a:ext cx="14702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93,5%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80112" y="3363838"/>
            <a:ext cx="1342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93,8%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36621" y="3363838"/>
            <a:ext cx="13420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93,3%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386" y="684854"/>
            <a:ext cx="7974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САМООЦЕНКА ЗДОРОВЬЯ БЕЛОРУСАМИ (2025 г.)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023" y="1172132"/>
            <a:ext cx="5352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</a:t>
            </a:r>
            <a:r>
              <a:rPr lang="ru-RU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Белстата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 Всемирному дню здоровья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58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440960"/>
            <a:ext cx="3600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0A0A7C"/>
                </a:solidFill>
              </a:rPr>
              <a:t>Здоровье нации – </a:t>
            </a:r>
            <a:r>
              <a:rPr lang="ru-RU" sz="2400" b="1" i="1" dirty="0" smtClean="0">
                <a:solidFill>
                  <a:srgbClr val="0A0A7C"/>
                </a:solidFill>
              </a:rPr>
              <a:t/>
            </a:r>
            <a:br>
              <a:rPr lang="ru-RU" sz="2400" b="1" i="1" dirty="0" smtClean="0">
                <a:solidFill>
                  <a:srgbClr val="0A0A7C"/>
                </a:solidFill>
              </a:rPr>
            </a:br>
            <a:r>
              <a:rPr lang="ru-RU" sz="2400" b="1" i="1" dirty="0" smtClean="0">
                <a:solidFill>
                  <a:srgbClr val="0A0A7C"/>
                </a:solidFill>
              </a:rPr>
              <a:t>это </a:t>
            </a:r>
            <a:r>
              <a:rPr lang="ru-RU" sz="2400" b="1" i="1" dirty="0">
                <a:solidFill>
                  <a:srgbClr val="0A0A7C"/>
                </a:solidFill>
              </a:rPr>
              <a:t>забота не только медиков, но и каждого из нас. Без физической активности, занятий спортом не будет здоровых детей, людей, здоровой нации в </a:t>
            </a:r>
            <a:r>
              <a:rPr lang="ru-RU" sz="2400" b="1" i="1" dirty="0" smtClean="0">
                <a:solidFill>
                  <a:srgbClr val="0A0A7C"/>
                </a:solidFill>
              </a:rPr>
              <a:t>целом.</a:t>
            </a:r>
            <a:endParaRPr lang="ru-RU" sz="2200" b="1" i="1" kern="700" spc="-100" dirty="0">
              <a:solidFill>
                <a:srgbClr val="0A0A7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5037" y="-308570"/>
            <a:ext cx="842621" cy="11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22073" y="2854946"/>
            <a:ext cx="1121528" cy="1310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rgbClr val="182C7F"/>
                </a:solidFill>
              </a:rPr>
              <a:t>“</a:t>
            </a:r>
            <a:endParaRPr lang="ru-RU" sz="16000" b="1" i="1" dirty="0">
              <a:solidFill>
                <a:srgbClr val="182C7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4847" y="3849891"/>
            <a:ext cx="43892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182C7F"/>
                </a:solidFill>
              </a:rPr>
              <a:t>Президент Республики Беларусь </a:t>
            </a:r>
            <a:r>
              <a:rPr lang="ru-RU" sz="1400" i="1" dirty="0" err="1" smtClean="0">
                <a:solidFill>
                  <a:srgbClr val="182C7F"/>
                </a:solidFill>
              </a:rPr>
              <a:t>А.Г.Лукашенко</a:t>
            </a:r>
            <a:r>
              <a:rPr lang="ru-RU" sz="1400" i="1" dirty="0" smtClean="0">
                <a:solidFill>
                  <a:srgbClr val="182C7F"/>
                </a:solidFill>
              </a:rPr>
              <a:t> </a:t>
            </a:r>
            <a:r>
              <a:rPr lang="ru-RU" sz="1400" i="1" dirty="0">
                <a:solidFill>
                  <a:srgbClr val="182C7F"/>
                </a:solidFill>
              </a:rPr>
              <a:t/>
            </a:r>
            <a:br>
              <a:rPr lang="ru-RU" sz="1400" i="1" dirty="0">
                <a:solidFill>
                  <a:srgbClr val="182C7F"/>
                </a:solidFill>
              </a:rPr>
            </a:br>
            <a:endParaRPr lang="ru-RU" sz="1400" i="1" dirty="0">
              <a:solidFill>
                <a:srgbClr val="0A0A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9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697508"/>
            <a:ext cx="7981668" cy="8814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85535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28166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014192" y="2715765"/>
            <a:ext cx="3798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Статистический обзор ко Всемирному дню здоровья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1548" y="1802608"/>
            <a:ext cx="2472644" cy="247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3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7701</TotalTime>
  <Words>715</Words>
  <Application>Microsoft Office PowerPoint</Application>
  <PresentationFormat>Экран (16:9)</PresentationFormat>
  <Paragraphs>96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421</cp:revision>
  <dcterms:created xsi:type="dcterms:W3CDTF">2024-07-24T10:48:12Z</dcterms:created>
  <dcterms:modified xsi:type="dcterms:W3CDTF">2025-05-14T07:29:32Z</dcterms:modified>
</cp:coreProperties>
</file>