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382" r:id="rId2"/>
    <p:sldId id="366" r:id="rId3"/>
    <p:sldId id="383" r:id="rId4"/>
    <p:sldId id="384" r:id="rId5"/>
    <p:sldId id="385" r:id="rId6"/>
    <p:sldId id="386" r:id="rId7"/>
  </p:sldIdLst>
  <p:sldSz cx="9144000" cy="6858000" type="screen4x3"/>
  <p:notesSz cx="6858000" cy="9144000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CCFF"/>
    <a:srgbClr val="0066FF"/>
    <a:srgbClr val="008000"/>
    <a:srgbClr val="99FFCC"/>
    <a:srgbClr val="FFCCFF"/>
    <a:srgbClr val="3366FF"/>
    <a:srgbClr val="CCFFFF"/>
    <a:srgbClr val="000066"/>
    <a:srgbClr val="003399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959" autoAdjust="0"/>
    <p:restoredTop sz="94660"/>
  </p:normalViewPr>
  <p:slideViewPr>
    <p:cSldViewPr>
      <p:cViewPr>
        <p:scale>
          <a:sx n="94" d="100"/>
          <a:sy n="94" d="100"/>
        </p:scale>
        <p:origin x="-954" y="-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946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A0E18F61-BD6F-4C58-AD46-82331445F7A3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81284681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83755D9-F494-49B6-979E-346B6232B8BF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F7C96AF-1927-4584-A558-BFBBD1C1CFEF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569826A-6B9C-48D7-8B5D-68628F76D147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81DC66D-5586-4735-83CE-B1DAAB7F17A1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68ED1A8-74ED-40C0-9518-CF2A481483F7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CF31D03-4BF1-4D0F-9470-054E8C09F142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99E340-8E6B-4559-B74F-117FD23F9C28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4524C3-79BD-4349-AAA9-CED71DC0E7F6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77B034-55F1-4D97-A26C-2DAD5E16596C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922C17F-4C75-47CF-BEF5-C127E5E2D8C8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3A1D5F6-4A7A-451C-B5B0-74730CE2BE71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C7E7185-4507-46A6-8E27-F0F815D81943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177B4AF-72E5-426C-974B-18FE6D36F91A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850819D2-B20E-4AEF-BE8F-DEB7AD659095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8" r:id="rId1"/>
    <p:sldLayoutId id="2147483837" r:id="rId2"/>
    <p:sldLayoutId id="2147483836" r:id="rId3"/>
    <p:sldLayoutId id="2147483835" r:id="rId4"/>
    <p:sldLayoutId id="2147483834" r:id="rId5"/>
    <p:sldLayoutId id="2147483833" r:id="rId6"/>
    <p:sldLayoutId id="2147483832" r:id="rId7"/>
    <p:sldLayoutId id="2147483831" r:id="rId8"/>
    <p:sldLayoutId id="2147483830" r:id="rId9"/>
    <p:sldLayoutId id="2147483829" r:id="rId10"/>
    <p:sldLayoutId id="2147483828" r:id="rId11"/>
    <p:sldLayoutId id="2147483827" r:id="rId12"/>
    <p:sldLayoutId id="2147483826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 txBox="1">
            <a:spLocks noChangeArrowheads="1"/>
          </p:cNvSpPr>
          <p:nvPr/>
        </p:nvSpPr>
        <p:spPr bwMode="auto">
          <a:xfrm>
            <a:off x="-11546" y="343763"/>
            <a:ext cx="9144000" cy="1676400"/>
          </a:xfrm>
          <a:prstGeom prst="rect">
            <a:avLst/>
          </a:prstGeom>
          <a:solidFill>
            <a:srgbClr val="0070C0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2000" b="1" dirty="0">
                <a:solidFill>
                  <a:srgbClr val="92D050"/>
                </a:solidFill>
                <a:latin typeface="Arial Black" pitchFamily="34" charset="0"/>
              </a:rPr>
              <a:t>МИНИCТЕРСТВО АНТИМОНОПОЛЬНОГО РЕГУЛИРОВАНИЯ </a:t>
            </a:r>
          </a:p>
          <a:p>
            <a:pPr algn="ctr"/>
            <a:r>
              <a:rPr lang="ru-RU" sz="2000" b="1" dirty="0">
                <a:solidFill>
                  <a:srgbClr val="92D050"/>
                </a:solidFill>
                <a:latin typeface="Arial Black" pitchFamily="34" charset="0"/>
              </a:rPr>
              <a:t>И ТОРГОВЛИ РЕСПУБЛИКИ БЕЛАРУСЬ</a:t>
            </a:r>
          </a:p>
        </p:txBody>
      </p:sp>
      <p:sp>
        <p:nvSpPr>
          <p:cNvPr id="18436" name="Rectangle 10"/>
          <p:cNvSpPr>
            <a:spLocks noChangeArrowheads="1"/>
          </p:cNvSpPr>
          <p:nvPr/>
        </p:nvSpPr>
        <p:spPr bwMode="auto">
          <a:xfrm>
            <a:off x="129308" y="4419600"/>
            <a:ext cx="8862291" cy="2133600"/>
          </a:xfrm>
          <a:prstGeom prst="rect">
            <a:avLst/>
          </a:prstGeom>
          <a:gradFill rotWithShape="1">
            <a:gsLst>
              <a:gs pos="0">
                <a:srgbClr val="8CADEA"/>
              </a:gs>
              <a:gs pos="50000">
                <a:srgbClr val="BACCF0"/>
              </a:gs>
              <a:gs pos="100000">
                <a:srgbClr val="DEE6F7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lIns="100735" tIns="50368" rIns="100735" bIns="50368" anchor="ctr"/>
          <a:lstStyle/>
          <a:p>
            <a:pPr algn="ctr" defTabSz="1008063"/>
            <a:r>
              <a:rPr lang="ru-RU" b="1" dirty="0">
                <a:solidFill>
                  <a:srgbClr val="0066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Порядок действий субъекта хозяйствования </a:t>
            </a:r>
          </a:p>
          <a:p>
            <a:pPr algn="ctr" defTabSz="1008063"/>
            <a:r>
              <a:rPr lang="ru-RU" b="1" dirty="0">
                <a:solidFill>
                  <a:srgbClr val="0066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при организации розничной торговли в торговом объекте  в</a:t>
            </a:r>
          </a:p>
          <a:p>
            <a:pPr algn="ctr" defTabSz="1008063"/>
            <a:r>
              <a:rPr lang="ru-RU" b="1" dirty="0">
                <a:solidFill>
                  <a:srgbClr val="0066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соответствии с нормами Декрета Президента Республики Беларусь </a:t>
            </a:r>
          </a:p>
          <a:p>
            <a:pPr algn="ctr" defTabSz="1008063"/>
            <a:r>
              <a:rPr lang="ru-RU" b="1" dirty="0">
                <a:solidFill>
                  <a:srgbClr val="0066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от 23 ноября 2017 г. № 7 «О развитии предпринимательства»</a:t>
            </a:r>
          </a:p>
          <a:p>
            <a:pPr defTabSz="1008063"/>
            <a:endParaRPr lang="ru-RU" sz="1400" b="1" dirty="0">
              <a:solidFill>
                <a:srgbClr val="003399"/>
              </a:solidFill>
              <a:latin typeface="Arial Black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131453" y="2438400"/>
            <a:ext cx="6858000" cy="175432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altLang="ru-RU" sz="54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99FFCC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МЕТОДИЧЕСКИЕ РЕКОМЕНДАЦИИ</a:t>
            </a:r>
            <a:endParaRPr lang="ru-RU" sz="54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99FFCC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>
            <a:spLocks noChangeArrowheads="1"/>
          </p:cNvSpPr>
          <p:nvPr/>
        </p:nvSpPr>
        <p:spPr bwMode="auto">
          <a:xfrm>
            <a:off x="0" y="338884"/>
            <a:ext cx="8891676" cy="1183169"/>
          </a:xfrm>
          <a:prstGeom prst="roundRect">
            <a:avLst>
              <a:gd name="adj" fmla="val 16667"/>
            </a:avLst>
          </a:prstGeom>
          <a:noFill/>
          <a:ln w="19050" algn="ctr">
            <a:noFill/>
            <a:round/>
            <a:headEnd/>
            <a:tailEnd/>
          </a:ln>
        </p:spPr>
        <p:txBody>
          <a:bodyPr lIns="81107" tIns="40554" rIns="81107" bIns="40554" anchor="ctr"/>
          <a:lstStyle/>
          <a:p>
            <a:pPr algn="ctr">
              <a:defRPr/>
            </a:pPr>
            <a:endParaRPr lang="en-US" sz="2400" dirty="0">
              <a:solidFill>
                <a:srgbClr val="CC33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 Black" pitchFamily="34" charset="0"/>
            </a:endParaRPr>
          </a:p>
        </p:txBody>
      </p:sp>
      <p:sp>
        <p:nvSpPr>
          <p:cNvPr id="58369" name="Rectangle 1"/>
          <p:cNvSpPr>
            <a:spLocks noChangeArrowheads="1"/>
          </p:cNvSpPr>
          <p:nvPr/>
        </p:nvSpPr>
        <p:spPr bwMode="auto">
          <a:xfrm>
            <a:off x="0" y="0"/>
            <a:ext cx="163863" cy="3588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lIns="81107" tIns="40554" rIns="81107" bIns="40554" anchor="ctr">
            <a:spAutoFit/>
          </a:bodyPr>
          <a:lstStyle/>
          <a:p>
            <a:pPr eaLnBrk="0" hangingPunct="0">
              <a:defRPr/>
            </a:pPr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304800" y="457200"/>
            <a:ext cx="8639352" cy="6314375"/>
          </a:xfrm>
          <a:prstGeom prst="rect">
            <a:avLst/>
          </a:prstGeom>
          <a:pattFill prst="pct5">
            <a:fgClr>
              <a:srgbClr val="99CCFF"/>
            </a:fgClr>
            <a:bgClr>
              <a:schemeClr val="bg1"/>
            </a:bgClr>
          </a:pattFill>
          <a:ln>
            <a:solidFill>
              <a:srgbClr val="99CCFF"/>
            </a:solidFill>
          </a:ln>
        </p:spPr>
        <p:txBody>
          <a:bodyPr lIns="81107" tIns="40554" rIns="81107" bIns="40554">
            <a:spAutoFit/>
          </a:bodyPr>
          <a:lstStyle/>
          <a:p>
            <a:pPr indent="360363" algn="just">
              <a:spcBef>
                <a:spcPts val="0"/>
              </a:spcBef>
              <a:spcAft>
                <a:spcPts val="0"/>
              </a:spcAft>
              <a:buBlip>
                <a:blip r:embed="rId2"/>
              </a:buBlip>
              <a:defRPr/>
            </a:pPr>
            <a:r>
              <a:rPr lang="ru-RU" sz="1600" b="1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</a:t>
            </a:r>
            <a:r>
              <a:rPr lang="ru-RU" sz="16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Создание юридического лица или регистрация в качестве индивидуального предпринимателя.</a:t>
            </a:r>
          </a:p>
          <a:p>
            <a:pPr algn="just">
              <a:lnSpc>
                <a:spcPts val="1500"/>
              </a:lnSpc>
              <a:spcBef>
                <a:spcPts val="600"/>
              </a:spcBef>
              <a:spcAft>
                <a:spcPts val="0"/>
              </a:spcAft>
              <a:defRPr/>
            </a:pPr>
            <a:r>
              <a:rPr lang="ru-RU" sz="1600" b="1" i="1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Справочно</a:t>
            </a:r>
            <a:r>
              <a:rPr lang="ru-RU" sz="1600" b="1" i="1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60363" indent="360363" algn="just">
              <a:lnSpc>
                <a:spcPts val="15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ru-RU" sz="1600" i="1" spc="-5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Порядок регистрации определен Декретом Президента Республики Беларусь от 16.01.2009 </a:t>
            </a:r>
            <a:br>
              <a:rPr lang="ru-RU" sz="1600" i="1" spc="-5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i="1" spc="-5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 1 «О государственной регистрации и ликвидации (прекращении деятельности) субъектов хозяйствования». </a:t>
            </a:r>
          </a:p>
          <a:p>
            <a:pPr indent="360363" algn="just">
              <a:spcBef>
                <a:spcPts val="0"/>
              </a:spcBef>
              <a:spcAft>
                <a:spcPts val="0"/>
              </a:spcAft>
              <a:buBlip>
                <a:blip r:embed="rId2"/>
              </a:buBlip>
              <a:defRPr/>
            </a:pPr>
            <a:r>
              <a:rPr lang="ru-RU" sz="1600" b="1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sz="16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Выбор в определенном населенном пункте либо за его пределами помещения (места) для размещения торгового объекта и получение права на пользование (владение) помещением (земельным участком) (приобретение в собственность, аренда или безвозмездное пользование).</a:t>
            </a:r>
          </a:p>
          <a:p>
            <a:pPr indent="360363" algn="just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этом стационарные торговые объекты создаются вне зависимости от наличия таких объектов на схемах размещения стационарных торговых объектов, объектов общественного питания, торговых центров, рынков.</a:t>
            </a:r>
          </a:p>
          <a:p>
            <a:pPr algn="just">
              <a:spcBef>
                <a:spcPts val="600"/>
              </a:spcBef>
              <a:spcAft>
                <a:spcPts val="0"/>
              </a:spcAft>
              <a:defRPr/>
            </a:pPr>
            <a:r>
              <a:rPr lang="ru-RU" sz="1600" b="1" i="1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Справочно</a:t>
            </a:r>
            <a:r>
              <a:rPr lang="ru-RU" sz="1600" b="1" i="1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360363" indent="360363" algn="just">
              <a:lnSpc>
                <a:spcPts val="15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ru-RU" sz="1600" i="1" spc="-6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Вместе с тем, в соответствии с Законом Республики Беларусь от 8 января 2014 года </a:t>
            </a:r>
            <a:br>
              <a:rPr lang="ru-RU" sz="1600" i="1" spc="-6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i="1" spc="-6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 государственном регулировании торговли и общественного питания в Республике Беларусь» (далее – Закон) размещение нестационарных торговых объектов на землях общего пользования населенных пунктов, садоводческих товариществ, дачных кооперативов, в капитальных строениях (зданиях, сооружениях), находящихся в государственной собственности, осуществляется в соответствии с перечнями мест размещения нестационарных торговых объектов, объектов общественного питания, разработанными и утвержденными городскими (включая Минский городской), районными исполнительными комитетами, которые размещаются на официальных сайтах исполкомов, утвердивших эти перечни, в глобальной компьютерной сети Интернет.</a:t>
            </a:r>
          </a:p>
          <a:p>
            <a:pPr indent="360363" algn="just">
              <a:spcBef>
                <a:spcPts val="0"/>
              </a:spcBef>
              <a:spcAft>
                <a:spcPts val="0"/>
              </a:spcAft>
              <a:buBlip>
                <a:blip r:embed="rId2"/>
              </a:buBlip>
              <a:defRPr/>
            </a:pPr>
            <a:r>
              <a:rPr lang="ru-RU" sz="1600" b="1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</a:t>
            </a:r>
            <a:r>
              <a:rPr lang="ru-RU" sz="16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Проведение переустройства (перепланировки и т.д.) помещения для организации работы торгового объекта (при необходимости).</a:t>
            </a:r>
          </a:p>
          <a:p>
            <a:pPr indent="360363" algn="just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этом допускается использование объектов недвижимого имущества:</a:t>
            </a:r>
          </a:p>
          <a:p>
            <a:pPr indent="360363" algn="just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ru-RU" sz="1600" i="1" spc="-60" dirty="0">
              <a:solidFill>
                <a:srgbClr val="00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ru-RU" dirty="0">
              <a:latin typeface="Arial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>
            <a:spLocks noChangeArrowheads="1"/>
          </p:cNvSpPr>
          <p:nvPr/>
        </p:nvSpPr>
        <p:spPr bwMode="auto">
          <a:xfrm>
            <a:off x="0" y="338884"/>
            <a:ext cx="8891676" cy="1183169"/>
          </a:xfrm>
          <a:prstGeom prst="roundRect">
            <a:avLst>
              <a:gd name="adj" fmla="val 16667"/>
            </a:avLst>
          </a:prstGeom>
          <a:noFill/>
          <a:ln w="19050" algn="ctr">
            <a:noFill/>
            <a:round/>
            <a:headEnd/>
            <a:tailEnd/>
          </a:ln>
        </p:spPr>
        <p:txBody>
          <a:bodyPr lIns="81107" tIns="40554" rIns="81107" bIns="40554" anchor="ctr"/>
          <a:lstStyle/>
          <a:p>
            <a:pPr algn="ctr">
              <a:defRPr/>
            </a:pPr>
            <a:endParaRPr lang="en-US" sz="2400" dirty="0">
              <a:solidFill>
                <a:srgbClr val="CC33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 Black" pitchFamily="34" charset="0"/>
            </a:endParaRPr>
          </a:p>
        </p:txBody>
      </p:sp>
      <p:sp>
        <p:nvSpPr>
          <p:cNvPr id="58369" name="Rectangle 1"/>
          <p:cNvSpPr>
            <a:spLocks noChangeArrowheads="1"/>
          </p:cNvSpPr>
          <p:nvPr/>
        </p:nvSpPr>
        <p:spPr bwMode="auto">
          <a:xfrm>
            <a:off x="0" y="0"/>
            <a:ext cx="163863" cy="3588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lIns="81107" tIns="40554" rIns="81107" bIns="40554" anchor="ctr">
            <a:spAutoFit/>
          </a:bodyPr>
          <a:lstStyle/>
          <a:p>
            <a:pPr eaLnBrk="0" hangingPunct="0">
              <a:defRPr/>
            </a:pPr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304800" y="457200"/>
            <a:ext cx="8639352" cy="6129710"/>
          </a:xfrm>
          <a:prstGeom prst="rect">
            <a:avLst/>
          </a:prstGeom>
          <a:noFill/>
          <a:ln>
            <a:solidFill>
              <a:srgbClr val="99CCFF"/>
            </a:solidFill>
          </a:ln>
        </p:spPr>
        <p:txBody>
          <a:bodyPr lIns="81107" tIns="40554" rIns="81107" bIns="40554">
            <a:spAutoFit/>
          </a:bodyPr>
          <a:lstStyle/>
          <a:p>
            <a:pPr indent="360363" algn="just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соответствующих требованиям к их проектированию и строительству, предусмотренным техническими нормативными правовыми актами, если на дату ввода в эксплуатацию такие объекты недвижимого имущества соответствовали заявленным требованиям;</a:t>
            </a:r>
          </a:p>
          <a:p>
            <a:pPr indent="360363" algn="just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назначению, отличному от назначения, указанного в документах Единого государственного регистра недвижимого имущества, прав на него и сделок с ним, если при этом не нарушаются права и законные интересы граждан и других субъектов хозяйствования.</a:t>
            </a:r>
          </a:p>
          <a:p>
            <a:pPr indent="360363" algn="just">
              <a:spcBef>
                <a:spcPts val="0"/>
              </a:spcBef>
              <a:spcAft>
                <a:spcPts val="0"/>
              </a:spcAft>
              <a:buBlip>
                <a:blip r:embed="rId2"/>
              </a:buBlip>
              <a:defRPr/>
            </a:pPr>
            <a:r>
              <a:rPr lang="ru-RU" sz="1600" b="1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</a:t>
            </a:r>
            <a:r>
              <a:rPr lang="ru-RU" sz="16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Оборудование системы видеонаблюдения в стационарных торговых объектах. </a:t>
            </a:r>
          </a:p>
          <a:p>
            <a:pPr algn="just">
              <a:spcBef>
                <a:spcPts val="600"/>
              </a:spcBef>
              <a:spcAft>
                <a:spcPts val="0"/>
              </a:spcAft>
              <a:defRPr/>
            </a:pPr>
            <a:r>
              <a:rPr lang="ru-RU" sz="1600" b="1" i="1" spc="-5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Справочно</a:t>
            </a:r>
            <a:r>
              <a:rPr lang="ru-RU" sz="1600" b="1" i="1" spc="-5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600" i="1" spc="-5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442913" indent="360363" algn="just">
              <a:lnSpc>
                <a:spcPts val="15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ru-RU" sz="1600" i="1" spc="-5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соответствии с постановлением Совета Министров Республики Беларусь от 30.12.2013 № 1164 «Об утверждении критериев отнесения объектов к числу подлежащих обязательному оборудованию средствами системы видеонаблюдения за состоянием общественной безопасности» объекты, на которых расположены  стационарные торговые объекты подлежат обязательному оборудованию средствами системы видеонаблюдения.</a:t>
            </a:r>
          </a:p>
          <a:p>
            <a:pPr indent="360363" algn="just">
              <a:spcBef>
                <a:spcPts val="0"/>
              </a:spcBef>
              <a:spcAft>
                <a:spcPts val="0"/>
              </a:spcAft>
              <a:buBlip>
                <a:blip r:embed="rId2"/>
              </a:buBlip>
              <a:defRPr/>
            </a:pPr>
            <a:r>
              <a:rPr lang="ru-RU" sz="1600" b="1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</a:t>
            </a:r>
            <a:r>
              <a:rPr lang="ru-RU" sz="16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Разработка и утверждение ассортиментного перечня товаров для торгового объекта.</a:t>
            </a:r>
          </a:p>
          <a:p>
            <a:pPr algn="just">
              <a:spcBef>
                <a:spcPts val="600"/>
              </a:spcBef>
              <a:spcAft>
                <a:spcPts val="0"/>
              </a:spcAft>
              <a:defRPr/>
            </a:pPr>
            <a:r>
              <a:rPr lang="ru-RU" sz="1600" b="1" i="1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Справочно</a:t>
            </a:r>
            <a:r>
              <a:rPr lang="ru-RU" sz="1600" b="1" i="1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360363" indent="360363" algn="just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i="1" spc="-5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Ассортиментный перечень товаров разрабатывается и утверждается субъектом торговли самостоятельно в соответствии с Положением о порядке разработки и утверждения ассортиментного перечня товаров, ассортиментного перечня продукции общественного питания, утвержденным постановлением Совета Министров Республики Беларусь от 22.07.2014 № 703 «Об утверждении Правил продажи отдельных видов товаров и осуществления общественного питания и Положения о порядке разработки и утверждения ассортиментного перечня товаров, ассортиментного перечня продукции общественного питания» на  основании перечней товаров, установленных постановлением Министерства антимонопольного регулирования и торговли Республики Беларусь от 27.06.2017 № 28 «О перечнях товаров и признании утратившими силу некоторых постановлений Министерства торговли Республики Беларусь».</a:t>
            </a:r>
          </a:p>
          <a:p>
            <a:pPr>
              <a:defRPr/>
            </a:pPr>
            <a:endParaRPr lang="ru-RU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99978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>
            <a:spLocks noChangeArrowheads="1"/>
          </p:cNvSpPr>
          <p:nvPr/>
        </p:nvSpPr>
        <p:spPr bwMode="auto">
          <a:xfrm>
            <a:off x="0" y="338884"/>
            <a:ext cx="8891676" cy="1183169"/>
          </a:xfrm>
          <a:prstGeom prst="roundRect">
            <a:avLst>
              <a:gd name="adj" fmla="val 16667"/>
            </a:avLst>
          </a:prstGeom>
          <a:noFill/>
          <a:ln w="19050" algn="ctr">
            <a:noFill/>
            <a:round/>
            <a:headEnd/>
            <a:tailEnd/>
          </a:ln>
        </p:spPr>
        <p:txBody>
          <a:bodyPr lIns="81107" tIns="40554" rIns="81107" bIns="40554" anchor="ctr"/>
          <a:lstStyle/>
          <a:p>
            <a:pPr algn="ctr">
              <a:defRPr/>
            </a:pPr>
            <a:endParaRPr lang="en-US" sz="2400" dirty="0">
              <a:solidFill>
                <a:srgbClr val="CC33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 Black" pitchFamily="34" charset="0"/>
            </a:endParaRPr>
          </a:p>
        </p:txBody>
      </p:sp>
      <p:sp>
        <p:nvSpPr>
          <p:cNvPr id="58369" name="Rectangle 1"/>
          <p:cNvSpPr>
            <a:spLocks noChangeArrowheads="1"/>
          </p:cNvSpPr>
          <p:nvPr/>
        </p:nvSpPr>
        <p:spPr bwMode="auto">
          <a:xfrm>
            <a:off x="0" y="0"/>
            <a:ext cx="163863" cy="3588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lIns="81107" tIns="40554" rIns="81107" bIns="40554" anchor="ctr">
            <a:spAutoFit/>
          </a:bodyPr>
          <a:lstStyle/>
          <a:p>
            <a:pPr eaLnBrk="0" hangingPunct="0">
              <a:defRPr/>
            </a:pPr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304800" y="457200"/>
            <a:ext cx="8639352" cy="6322070"/>
          </a:xfrm>
          <a:prstGeom prst="rect">
            <a:avLst/>
          </a:prstGeom>
          <a:noFill/>
          <a:ln>
            <a:solidFill>
              <a:srgbClr val="99CCFF"/>
            </a:solidFill>
          </a:ln>
        </p:spPr>
        <p:txBody>
          <a:bodyPr lIns="81107" tIns="40554" rIns="81107" bIns="40554">
            <a:spAutoFit/>
          </a:bodyPr>
          <a:lstStyle/>
          <a:p>
            <a:pPr indent="360363" algn="just">
              <a:spcBef>
                <a:spcPts val="0"/>
              </a:spcBef>
              <a:spcAft>
                <a:spcPts val="0"/>
              </a:spcAft>
              <a:buBlip>
                <a:blip r:embed="rId2"/>
              </a:buBlip>
              <a:defRPr/>
            </a:pPr>
            <a:r>
              <a:rPr lang="ru-RU" sz="1600" b="1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 </a:t>
            </a:r>
            <a:r>
              <a:rPr lang="ru-RU" sz="16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Получение лицензии (при необходимости).</a:t>
            </a:r>
          </a:p>
          <a:p>
            <a:pPr algn="just">
              <a:spcBef>
                <a:spcPts val="600"/>
              </a:spcBef>
              <a:spcAft>
                <a:spcPts val="0"/>
              </a:spcAft>
              <a:defRPr/>
            </a:pPr>
            <a:r>
              <a:rPr lang="ru-RU" sz="1600" b="1" i="1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Справочно</a:t>
            </a:r>
            <a:r>
              <a:rPr lang="ru-RU" sz="1600" b="1" i="1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60363" indent="360363" algn="just">
              <a:lnSpc>
                <a:spcPts val="15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ru-RU" sz="1600" i="1" spc="-5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Порядок получения лицензий на осуществление отдельных видов деятельности и перечень таких видов деятельности определен Указом Президента Республики Беларусь от 01.09.2010</a:t>
            </a:r>
            <a:br>
              <a:rPr lang="ru-RU" sz="1600" i="1" spc="-5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i="1" spc="-5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№ 450 «О лицензировании отдельных видов деятельности».</a:t>
            </a:r>
          </a:p>
          <a:p>
            <a:pPr indent="360363" algn="just">
              <a:spcBef>
                <a:spcPts val="0"/>
              </a:spcBef>
              <a:spcAft>
                <a:spcPts val="0"/>
              </a:spcAft>
              <a:buBlip>
                <a:blip r:embed="rId2"/>
              </a:buBlip>
              <a:defRPr/>
            </a:pPr>
            <a:r>
              <a:rPr lang="ru-RU" sz="1600" b="1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 </a:t>
            </a:r>
            <a:r>
              <a:rPr lang="ru-RU" sz="16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Приобретение средств измерений, торгового инвентаря и оборудования.</a:t>
            </a:r>
          </a:p>
          <a:p>
            <a:pPr algn="just">
              <a:spcBef>
                <a:spcPts val="600"/>
              </a:spcBef>
              <a:spcAft>
                <a:spcPts val="0"/>
              </a:spcAft>
              <a:defRPr/>
            </a:pPr>
            <a:r>
              <a:rPr lang="ru-RU" sz="1600" b="1" i="1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Справочно</a:t>
            </a:r>
            <a:r>
              <a:rPr lang="ru-RU" sz="1600" b="1" i="1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60363" indent="360363" algn="just">
              <a:lnSpc>
                <a:spcPts val="15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ru-RU" sz="1600" i="1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Продавец обязан иметь и применять в соответствии с законодательством кассовое оборудование, платежные терминалы, средства измерения,  прибор для проверки подлинности акцизных и (или) специальных марок на алкогольных напитках и (или) табачных изделиях и т.д. </a:t>
            </a:r>
          </a:p>
          <a:p>
            <a:pPr indent="360363" algn="just">
              <a:spcBef>
                <a:spcPts val="0"/>
              </a:spcBef>
              <a:spcAft>
                <a:spcPts val="0"/>
              </a:spcAft>
              <a:buBlip>
                <a:blip r:embed="rId2"/>
              </a:buBlip>
              <a:defRPr/>
            </a:pPr>
            <a:r>
              <a:rPr lang="ru-RU" sz="1600" b="1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8. </a:t>
            </a:r>
            <a:r>
              <a:rPr lang="ru-RU" sz="16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Соблюдение общих требований пожарной безопасности, санитарно-эпидемиологических требований, требований в области охраны окружающей среды, требований в области ветеринарии к содержанию и эксплуатации капитальных строений (зданий, сооружений), изолированных помещений и иных объектов.</a:t>
            </a:r>
          </a:p>
          <a:p>
            <a:pPr algn="just">
              <a:spcBef>
                <a:spcPts val="600"/>
              </a:spcBef>
              <a:spcAft>
                <a:spcPts val="0"/>
              </a:spcAft>
              <a:defRPr/>
            </a:pPr>
            <a:r>
              <a:rPr lang="ru-RU" sz="1600" b="1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Справочно</a:t>
            </a:r>
            <a:r>
              <a:rPr lang="ru-RU" sz="1600" b="1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60363" indent="360363" algn="just">
              <a:lnSpc>
                <a:spcPts val="15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ru-RU" sz="1600" spc="-5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Общие требования утверждены Декретом Президента Республики Беларусь от 23 ноября 2017 г. № 7 «О развитии предпринимательства».</a:t>
            </a:r>
          </a:p>
          <a:p>
            <a:pPr indent="360363" algn="just">
              <a:spcBef>
                <a:spcPts val="0"/>
              </a:spcBef>
              <a:spcAft>
                <a:spcPts val="0"/>
              </a:spcAft>
              <a:buBlip>
                <a:blip r:embed="rId2"/>
              </a:buBlip>
              <a:defRPr/>
            </a:pPr>
            <a:r>
              <a:rPr lang="ru-RU" sz="1600" b="1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9.</a:t>
            </a:r>
            <a:r>
              <a:rPr lang="ru-RU" sz="16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Соблюдение иных требований, установленных законодательством.</a:t>
            </a:r>
          </a:p>
          <a:p>
            <a:pPr algn="just">
              <a:spcBef>
                <a:spcPts val="600"/>
              </a:spcBef>
              <a:spcAft>
                <a:spcPts val="0"/>
              </a:spcAft>
              <a:defRPr/>
            </a:pPr>
            <a:r>
              <a:rPr lang="ru-RU" sz="1600" b="1" i="1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Справочно</a:t>
            </a:r>
            <a:r>
              <a:rPr lang="ru-RU" sz="1600" b="1" i="1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60363" indent="360363" algn="just">
              <a:lnSpc>
                <a:spcPts val="15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ru-RU" sz="1600" i="1" spc="-5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торговом объекте должны находиться: книга замечаний и предложений, книга учета проверок, документы, подтверждающие приобретение (поступление) товаров, документы о качестве и безопасности товаров в случаях, установленных законодательством Республики Беларусь, иные документы, установленные законодательством.</a:t>
            </a:r>
          </a:p>
          <a:p>
            <a:pPr>
              <a:defRPr/>
            </a:pPr>
            <a:endParaRPr lang="ru-RU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69895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>
            <a:spLocks noChangeArrowheads="1"/>
          </p:cNvSpPr>
          <p:nvPr/>
        </p:nvSpPr>
        <p:spPr bwMode="auto">
          <a:xfrm>
            <a:off x="0" y="338884"/>
            <a:ext cx="8891676" cy="1183169"/>
          </a:xfrm>
          <a:prstGeom prst="roundRect">
            <a:avLst>
              <a:gd name="adj" fmla="val 16667"/>
            </a:avLst>
          </a:prstGeom>
          <a:noFill/>
          <a:ln w="19050" algn="ctr">
            <a:noFill/>
            <a:round/>
            <a:headEnd/>
            <a:tailEnd/>
          </a:ln>
        </p:spPr>
        <p:txBody>
          <a:bodyPr lIns="81107" tIns="40554" rIns="81107" bIns="40554" anchor="ctr"/>
          <a:lstStyle/>
          <a:p>
            <a:pPr algn="ctr">
              <a:defRPr/>
            </a:pPr>
            <a:endParaRPr lang="en-US" sz="2400" dirty="0">
              <a:solidFill>
                <a:srgbClr val="CC33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 Black" pitchFamily="34" charset="0"/>
            </a:endParaRPr>
          </a:p>
        </p:txBody>
      </p:sp>
      <p:sp>
        <p:nvSpPr>
          <p:cNvPr id="58369" name="Rectangle 1"/>
          <p:cNvSpPr>
            <a:spLocks noChangeArrowheads="1"/>
          </p:cNvSpPr>
          <p:nvPr/>
        </p:nvSpPr>
        <p:spPr bwMode="auto">
          <a:xfrm>
            <a:off x="0" y="0"/>
            <a:ext cx="163863" cy="3588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lIns="81107" tIns="40554" rIns="81107" bIns="40554" anchor="ctr">
            <a:spAutoFit/>
          </a:bodyPr>
          <a:lstStyle/>
          <a:p>
            <a:pPr eaLnBrk="0" hangingPunct="0">
              <a:defRPr/>
            </a:pPr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304800" y="457200"/>
            <a:ext cx="8639352" cy="5983516"/>
          </a:xfrm>
          <a:prstGeom prst="rect">
            <a:avLst/>
          </a:prstGeom>
          <a:noFill/>
          <a:ln>
            <a:solidFill>
              <a:srgbClr val="99CCFF"/>
            </a:solidFill>
          </a:ln>
        </p:spPr>
        <p:txBody>
          <a:bodyPr lIns="81107" tIns="40554" rIns="81107" bIns="40554">
            <a:spAutoFit/>
          </a:bodyPr>
          <a:lstStyle/>
          <a:p>
            <a:pPr indent="360363" algn="just">
              <a:spcBef>
                <a:spcPts val="0"/>
              </a:spcBef>
              <a:spcAft>
                <a:spcPts val="0"/>
              </a:spcAft>
              <a:buBlip>
                <a:blip r:embed="rId2"/>
              </a:buBlip>
              <a:defRPr/>
            </a:pPr>
            <a:r>
              <a:rPr lang="ru-RU" sz="1600" b="1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10.</a:t>
            </a:r>
            <a:r>
              <a:rPr lang="ru-RU" sz="16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Оформление информации для покупателя.</a:t>
            </a:r>
          </a:p>
          <a:p>
            <a:pPr algn="just">
              <a:spcBef>
                <a:spcPts val="600"/>
              </a:spcBef>
              <a:spcAft>
                <a:spcPts val="0"/>
              </a:spcAft>
              <a:defRPr/>
            </a:pPr>
            <a:r>
              <a:rPr lang="ru-RU" sz="1600" b="1" i="1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Справочно</a:t>
            </a:r>
            <a:r>
              <a:rPr lang="ru-RU" sz="1600" b="1" i="1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60363" indent="360363" algn="just">
              <a:lnSpc>
                <a:spcPts val="15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ru-RU" sz="1600" i="1" spc="-5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Требования установлены Правилами продажи отдельных видов товаров и осуществления общественного питания, утвержденными постановлением Совета Министров Республики Беларусь от 2 июля 2014 г. № 703.</a:t>
            </a:r>
          </a:p>
          <a:p>
            <a:pPr indent="360363" algn="just">
              <a:spcBef>
                <a:spcPts val="0"/>
              </a:spcBef>
              <a:spcAft>
                <a:spcPts val="0"/>
              </a:spcAft>
              <a:buBlip>
                <a:blip r:embed="rId2"/>
              </a:buBlip>
              <a:defRPr/>
            </a:pPr>
            <a:r>
              <a:rPr lang="ru-RU" sz="1600" b="1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11.</a:t>
            </a:r>
            <a:r>
              <a:rPr lang="ru-RU" sz="16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Установление режима работы торгового объекта без согласования с гор(рай)исполкомом, другими государственными органами, за исключением режима работы торговых объектов после 23.00 и до 7.00, который подлежит согласованию с гор(рай)исполкомом по месту нахождения торгового объекта, и обеспечение его соблюдения.</a:t>
            </a:r>
          </a:p>
          <a:p>
            <a:pPr indent="360363" algn="just">
              <a:spcBef>
                <a:spcPts val="0"/>
              </a:spcBef>
              <a:spcAft>
                <a:spcPts val="0"/>
              </a:spcAft>
              <a:buBlip>
                <a:blip r:embed="rId2"/>
              </a:buBlip>
              <a:defRPr/>
            </a:pPr>
            <a:r>
              <a:rPr lang="ru-RU" sz="1600" b="1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12.</a:t>
            </a:r>
            <a:r>
              <a:rPr lang="ru-RU" sz="16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Направление в местный исполнительный и распорядительный орган по месту нахождения торгового объекта уведомления о начале осуществления розничной торговли посредством подачи письменного уведомления через службу «одно окно» или направления его заказным почтовым отправлением с уведомлением о вручении либо с использованием единого портала электронных услуг. </a:t>
            </a:r>
          </a:p>
          <a:p>
            <a:pPr indent="360363" algn="just">
              <a:spcBef>
                <a:spcPts val="0"/>
              </a:spcBef>
              <a:spcAft>
                <a:spcPts val="0"/>
              </a:spcAft>
              <a:buBlip>
                <a:blip r:embed="rId2"/>
              </a:buBlip>
              <a:defRPr/>
            </a:pPr>
            <a:r>
              <a:rPr lang="ru-RU" sz="1600" b="1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13.</a:t>
            </a:r>
            <a:r>
              <a:rPr lang="ru-RU" sz="16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Открытие торгового объекта на следующий день после направления уведомления о начале осуществления розничной торговли (независимо от включения информации об этом субъекте, его деятельности и принадлежащих ему объектах в регистры, реестры, базы и банки данных, информационные системы и иные информационные ресурсы, в том числе в Торговый реестр Республики Беларусь, осуществления иных административных процедур).</a:t>
            </a:r>
          </a:p>
          <a:p>
            <a:pPr algn="just">
              <a:spcBef>
                <a:spcPts val="600"/>
              </a:spcBef>
              <a:spcAft>
                <a:spcPts val="0"/>
              </a:spcAft>
              <a:defRPr/>
            </a:pPr>
            <a:r>
              <a:rPr lang="ru-RU" sz="1600" b="1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Справочно</a:t>
            </a:r>
            <a:r>
              <a:rPr lang="ru-RU" sz="1600" b="1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442913" indent="442913" algn="just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i="1" spc="-5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Внимание! Продажу товаров, розничная торговля которыми подлежит лицензированию, можно начать только после получения  лицензии на соответствующий вид деятельности.</a:t>
            </a:r>
          </a:p>
          <a:p>
            <a:pPr algn="just">
              <a:spcBef>
                <a:spcPts val="0"/>
              </a:spcBef>
              <a:spcAft>
                <a:spcPts val="0"/>
              </a:spcAft>
              <a:defRPr/>
            </a:pPr>
            <a:endParaRPr lang="ru-RU" sz="1600" i="1" spc="-60" dirty="0">
              <a:solidFill>
                <a:srgbClr val="00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ru-RU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1806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>
            <a:spLocks noChangeArrowheads="1"/>
          </p:cNvSpPr>
          <p:nvPr/>
        </p:nvSpPr>
        <p:spPr bwMode="auto">
          <a:xfrm>
            <a:off x="0" y="338884"/>
            <a:ext cx="8891676" cy="1183169"/>
          </a:xfrm>
          <a:prstGeom prst="roundRect">
            <a:avLst>
              <a:gd name="adj" fmla="val 16667"/>
            </a:avLst>
          </a:prstGeom>
          <a:noFill/>
          <a:ln w="19050" algn="ctr">
            <a:noFill/>
            <a:round/>
            <a:headEnd/>
            <a:tailEnd/>
          </a:ln>
        </p:spPr>
        <p:txBody>
          <a:bodyPr lIns="81107" tIns="40554" rIns="81107" bIns="40554" anchor="ctr"/>
          <a:lstStyle/>
          <a:p>
            <a:pPr algn="ctr">
              <a:defRPr/>
            </a:pPr>
            <a:endParaRPr lang="en-US" sz="2400" dirty="0">
              <a:solidFill>
                <a:srgbClr val="CC33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 Black" pitchFamily="34" charset="0"/>
            </a:endParaRPr>
          </a:p>
        </p:txBody>
      </p:sp>
      <p:sp>
        <p:nvSpPr>
          <p:cNvPr id="58369" name="Rectangle 1"/>
          <p:cNvSpPr>
            <a:spLocks noChangeArrowheads="1"/>
          </p:cNvSpPr>
          <p:nvPr/>
        </p:nvSpPr>
        <p:spPr bwMode="auto">
          <a:xfrm>
            <a:off x="0" y="0"/>
            <a:ext cx="163863" cy="3588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lIns="81107" tIns="40554" rIns="81107" bIns="40554" anchor="ctr">
            <a:spAutoFit/>
          </a:bodyPr>
          <a:lstStyle/>
          <a:p>
            <a:pPr eaLnBrk="0" hangingPunct="0">
              <a:defRPr/>
            </a:pPr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304800" y="457200"/>
            <a:ext cx="8639352" cy="3313554"/>
          </a:xfrm>
          <a:prstGeom prst="rect">
            <a:avLst/>
          </a:prstGeom>
          <a:noFill/>
          <a:ln>
            <a:solidFill>
              <a:srgbClr val="99CCFF"/>
            </a:solidFill>
          </a:ln>
        </p:spPr>
        <p:txBody>
          <a:bodyPr lIns="81107" tIns="40554" rIns="81107" bIns="40554">
            <a:spAutoFit/>
          </a:bodyPr>
          <a:lstStyle/>
          <a:p>
            <a:pPr indent="360363" algn="just">
              <a:spcBef>
                <a:spcPts val="0"/>
              </a:spcBef>
              <a:spcAft>
                <a:spcPts val="0"/>
              </a:spcAft>
              <a:buBlip>
                <a:blip r:embed="rId2"/>
              </a:buBlip>
              <a:defRPr/>
            </a:pPr>
            <a:r>
              <a:rPr lang="ru-RU" sz="1600" b="1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14.</a:t>
            </a:r>
            <a:r>
              <a:rPr lang="ru-RU" sz="16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случае прекращения, приостановления или возобновления деятельности торгового объекта в местный исполнительный и распорядительный орган через службу «одно окно» или заказным почтовым отправлением с уведомлением о вручении либо с использованием единого портала электронных услуг подается соответствующее уведомление. </a:t>
            </a:r>
          </a:p>
          <a:p>
            <a:pPr indent="360363" algn="just">
              <a:spcBef>
                <a:spcPts val="0"/>
              </a:spcBef>
              <a:spcAft>
                <a:spcPts val="0"/>
              </a:spcAft>
              <a:buBlip>
                <a:blip r:embed="rId2"/>
              </a:buBlip>
              <a:defRPr/>
            </a:pPr>
            <a:endParaRPr lang="ru-RU" sz="1600" dirty="0">
              <a:solidFill>
                <a:srgbClr val="00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Субъекты хозяйствования, осуществляющие розничную торговлю </a:t>
            </a:r>
          </a:p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момент принятия Декрета № 7</a:t>
            </a:r>
          </a:p>
          <a:p>
            <a:pPr indent="360363" algn="just">
              <a:spcBef>
                <a:spcPts val="0"/>
              </a:spcBef>
              <a:spcAft>
                <a:spcPts val="0"/>
              </a:spcAft>
              <a:buBlip>
                <a:blip r:embed="rId2"/>
              </a:buBlip>
              <a:defRPr/>
            </a:pPr>
            <a:endParaRPr lang="ru-RU" sz="1600" dirty="0">
              <a:solidFill>
                <a:srgbClr val="00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Субъекты хозяйствования, осуществляющие торговлю посредством организации торговой сети или крупного магазина, самостоятельно рассчитывают свою долю в объеме розничного товарооборота продовольственных товаров в границах области, г. Минска, городов областного подчинения, районов за предыдущий финансовый год.</a:t>
            </a:r>
          </a:p>
          <a:p>
            <a:pPr>
              <a:defRPr/>
            </a:pPr>
            <a:endParaRPr lang="ru-RU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3985413"/>
      </p:ext>
    </p:extLst>
  </p:cSld>
  <p:clrMapOvr>
    <a:masterClrMapping/>
  </p:clrMapOvr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3806</TotalTime>
  <Words>644</Words>
  <Application>Microsoft Office PowerPoint</Application>
  <PresentationFormat>Экран (4:3)</PresentationFormat>
  <Paragraphs>50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Оформление по умолчанию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пк</dc:creator>
  <cp:lastModifiedBy>Пузикова Ольга Владимировна</cp:lastModifiedBy>
  <cp:revision>262</cp:revision>
  <cp:lastPrinted>1601-01-01T00:00:00Z</cp:lastPrinted>
  <dcterms:created xsi:type="dcterms:W3CDTF">1601-01-01T00:00:00Z</dcterms:created>
  <dcterms:modified xsi:type="dcterms:W3CDTF">2018-02-02T05:58:42Z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